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</p:sldIdLst>
  <p:sldSz cx="10080625" cy="7559675"/>
  <p:notesSz cx="7559675" cy="10691813"/>
  <p:custShowLst>
    <p:custShow name="Nowy niestandardowy pokaz slajd" id="0">
      <p:sldLst/>
    </p:custShow>
  </p:custShow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789"/>
    <a:srgbClr val="FFFF99"/>
    <a:srgbClr val="FFFF66"/>
    <a:srgbClr val="D1FBF1"/>
    <a:srgbClr val="FF9900"/>
    <a:srgbClr val="FFFF5B"/>
    <a:srgbClr val="2CB22C"/>
    <a:srgbClr val="FFFFB3"/>
    <a:srgbClr val="538CFF"/>
    <a:srgbClr val="6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304" autoAdjust="0"/>
  </p:normalViewPr>
  <p:slideViewPr>
    <p:cSldViewPr>
      <p:cViewPr varScale="1">
        <p:scale>
          <a:sx n="73" d="100"/>
          <a:sy n="73" d="100"/>
        </p:scale>
        <p:origin x="916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CBB33-580E-48CB-928E-7F053C529A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C0642D-CF0A-4F49-A5CE-6C88B9A480F7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Testy pomiaru inteligencji, umiejętności, myślenia twórczego</a:t>
          </a:r>
          <a:endParaRPr lang="pl-PL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8CF2C-0D85-44CB-AE0E-DEB20BB2F361}" type="parTrans" cxnId="{08DE6EE9-2A5D-4F66-88A9-3665C8061846}">
      <dgm:prSet/>
      <dgm:spPr/>
      <dgm:t>
        <a:bodyPr/>
        <a:lstStyle/>
        <a:p>
          <a:endParaRPr lang="pl-PL"/>
        </a:p>
      </dgm:t>
    </dgm:pt>
    <dgm:pt modelId="{496A4356-F358-486A-B7C0-6289A6385DD8}" type="sibTrans" cxnId="{08DE6EE9-2A5D-4F66-88A9-3665C8061846}">
      <dgm:prSet/>
      <dgm:spPr/>
      <dgm:t>
        <a:bodyPr/>
        <a:lstStyle/>
        <a:p>
          <a:endParaRPr lang="pl-PL"/>
        </a:p>
      </dgm:t>
    </dgm:pt>
    <dgm:pt modelId="{5338F06B-3B4A-4CAD-82CE-7E9BB1115F4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Konkursy, olimpiady, festiwale</a:t>
          </a:r>
          <a:endParaRPr lang="pl-PL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D200D0-9473-44B7-B838-C02392B30A73}" type="parTrans" cxnId="{5690CEC5-EBD2-4695-81AE-5E97E340B715}">
      <dgm:prSet/>
      <dgm:spPr/>
      <dgm:t>
        <a:bodyPr/>
        <a:lstStyle/>
        <a:p>
          <a:endParaRPr lang="pl-PL"/>
        </a:p>
      </dgm:t>
    </dgm:pt>
    <dgm:pt modelId="{4CED98BE-C6E8-4656-A3C9-CDAA49F179E0}" type="sibTrans" cxnId="{5690CEC5-EBD2-4695-81AE-5E97E340B715}">
      <dgm:prSet/>
      <dgm:spPr/>
      <dgm:t>
        <a:bodyPr/>
        <a:lstStyle/>
        <a:p>
          <a:endParaRPr lang="pl-PL"/>
        </a:p>
      </dgm:t>
    </dgm:pt>
    <dgm:pt modelId="{55C33B5C-8D76-40DE-8AD2-F44DA88E8C1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Metody obserwacyjne, kwestionariusze i listy cech</a:t>
          </a:r>
          <a:endParaRPr lang="pl-PL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A01E5-6A3A-45B4-8E42-DFFD46FF4A08}" type="parTrans" cxnId="{4655EB7E-41EA-4457-BDBF-0B07208B96A7}">
      <dgm:prSet/>
      <dgm:spPr/>
      <dgm:t>
        <a:bodyPr/>
        <a:lstStyle/>
        <a:p>
          <a:endParaRPr lang="pl-PL"/>
        </a:p>
      </dgm:t>
    </dgm:pt>
    <dgm:pt modelId="{5F46210F-BD78-472D-964D-B4280FCF11BE}" type="sibTrans" cxnId="{4655EB7E-41EA-4457-BDBF-0B07208B96A7}">
      <dgm:prSet/>
      <dgm:spPr/>
      <dgm:t>
        <a:bodyPr/>
        <a:lstStyle/>
        <a:p>
          <a:endParaRPr lang="pl-PL"/>
        </a:p>
      </dgm:t>
    </dgm:pt>
    <dgm:pt modelId="{7B9D5DFA-DF28-43A6-92FE-B5E8AFB3957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wytworów</a:t>
          </a:r>
          <a:endParaRPr lang="pl-PL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54473-97C2-4384-B4E2-2970413FE973}" type="parTrans" cxnId="{5C21A3E4-748C-4759-BC2E-6DC47290395F}">
      <dgm:prSet/>
      <dgm:spPr/>
      <dgm:t>
        <a:bodyPr/>
        <a:lstStyle/>
        <a:p>
          <a:endParaRPr lang="pl-PL"/>
        </a:p>
      </dgm:t>
    </dgm:pt>
    <dgm:pt modelId="{8C23B3DD-6AAC-46C0-97D5-320671BBFC6F}" type="sibTrans" cxnId="{5C21A3E4-748C-4759-BC2E-6DC47290395F}">
      <dgm:prSet/>
      <dgm:spPr/>
      <dgm:t>
        <a:bodyPr/>
        <a:lstStyle/>
        <a:p>
          <a:endParaRPr lang="pl-PL"/>
        </a:p>
      </dgm:t>
    </dgm:pt>
    <dgm:pt modelId="{683283F9-CCDE-43F1-B30A-8E8D804C3274}">
      <dgm:prSet phldrT="[Tekst]"/>
      <dgm:spPr/>
      <dgm:t>
        <a:bodyPr/>
        <a:lstStyle/>
        <a:p>
          <a:r>
            <a:rPr lang="pl-P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Diagnoza „w kontekście</a:t>
          </a:r>
          <a:r>
            <a:rPr lang="pl-PL" b="1" dirty="0" smtClean="0">
              <a:solidFill>
                <a:schemeClr val="bg1"/>
              </a:solidFill>
            </a:rPr>
            <a:t>”</a:t>
          </a:r>
          <a:endParaRPr lang="pl-PL" b="1" dirty="0">
            <a:solidFill>
              <a:schemeClr val="bg1"/>
            </a:solidFill>
          </a:endParaRPr>
        </a:p>
      </dgm:t>
    </dgm:pt>
    <dgm:pt modelId="{3EC39711-0F8E-43BD-9467-D294B4A8C02B}" type="parTrans" cxnId="{4BD73789-8F7C-4FB5-A23D-68644A74878B}">
      <dgm:prSet/>
      <dgm:spPr/>
      <dgm:t>
        <a:bodyPr/>
        <a:lstStyle/>
        <a:p>
          <a:endParaRPr lang="pl-PL"/>
        </a:p>
      </dgm:t>
    </dgm:pt>
    <dgm:pt modelId="{F6B8C558-581A-4F56-8224-C4EEE64A2550}" type="sibTrans" cxnId="{4BD73789-8F7C-4FB5-A23D-68644A74878B}">
      <dgm:prSet/>
      <dgm:spPr/>
      <dgm:t>
        <a:bodyPr/>
        <a:lstStyle/>
        <a:p>
          <a:endParaRPr lang="pl-PL"/>
        </a:p>
      </dgm:t>
    </dgm:pt>
    <dgm:pt modelId="{65322705-F3DB-4FED-87AE-BA71E1B088E9}" type="pres">
      <dgm:prSet presAssocID="{A32CBB33-580E-48CB-928E-7F053C529A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47B111C-0A12-4C0C-B99D-1205EE442669}" type="pres">
      <dgm:prSet presAssocID="{75C0642D-CF0A-4F49-A5CE-6C88B9A480F7}" presName="node" presStyleLbl="node1" presStyleIdx="0" presStyleCnt="5" custScaleX="154257" custRadScaleRad="104758" custRadScaleInc="-8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71F52-8738-4D67-A873-FCC218D0AC0A}" type="pres">
      <dgm:prSet presAssocID="{496A4356-F358-486A-B7C0-6289A6385DD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9D9586CC-0603-4E00-AC9E-3FA3867F5D85}" type="pres">
      <dgm:prSet presAssocID="{496A4356-F358-486A-B7C0-6289A6385DD8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1464D14A-0E78-449D-AC33-1253D1E556B6}" type="pres">
      <dgm:prSet presAssocID="{5338F06B-3B4A-4CAD-82CE-7E9BB1115F4A}" presName="node" presStyleLbl="node1" presStyleIdx="1" presStyleCnt="5" custScaleX="162610" custRadScaleRad="103718" custRadScaleInc="87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D8DFAC-5228-40A7-8AB1-6877103A22F0}" type="pres">
      <dgm:prSet presAssocID="{4CED98BE-C6E8-4656-A3C9-CDAA49F179E0}" presName="sibTrans" presStyleLbl="sibTrans2D1" presStyleIdx="1" presStyleCnt="5"/>
      <dgm:spPr/>
      <dgm:t>
        <a:bodyPr/>
        <a:lstStyle/>
        <a:p>
          <a:endParaRPr lang="pl-PL"/>
        </a:p>
      </dgm:t>
    </dgm:pt>
    <dgm:pt modelId="{DE6924D9-B7C6-4CA5-89EC-B82A95F2F85B}" type="pres">
      <dgm:prSet presAssocID="{4CED98BE-C6E8-4656-A3C9-CDAA49F179E0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5B602913-0A94-4A21-A96A-4E4DD926C9F6}" type="pres">
      <dgm:prSet presAssocID="{55C33B5C-8D76-40DE-8AD2-F44DA88E8C1C}" presName="node" presStyleLbl="node1" presStyleIdx="2" presStyleCnt="5" custScaleX="151264" custRadScaleRad="106106" custRadScaleInc="-161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BC50D4-B205-435B-88A6-E91A99645DD2}" type="pres">
      <dgm:prSet presAssocID="{5F46210F-BD78-472D-964D-B4280FCF11BE}" presName="sibTrans" presStyleLbl="sibTrans2D1" presStyleIdx="2" presStyleCnt="5"/>
      <dgm:spPr/>
      <dgm:t>
        <a:bodyPr/>
        <a:lstStyle/>
        <a:p>
          <a:endParaRPr lang="pl-PL"/>
        </a:p>
      </dgm:t>
    </dgm:pt>
    <dgm:pt modelId="{640FF072-A12F-4D65-8D48-9C0AB007AFDC}" type="pres">
      <dgm:prSet presAssocID="{5F46210F-BD78-472D-964D-B4280FCF11BE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E6118592-7A15-40E7-B259-A7143777456B}" type="pres">
      <dgm:prSet presAssocID="{7B9D5DFA-DF28-43A6-92FE-B5E8AFB3957A}" presName="node" presStyleLbl="node1" presStyleIdx="3" presStyleCnt="5" custScaleX="135250" custRadScaleRad="110953" custRadScaleInc="237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D112F4-091B-4869-B61A-7CDBE0F9722A}" type="pres">
      <dgm:prSet presAssocID="{8C23B3DD-6AAC-46C0-97D5-320671BBFC6F}" presName="sibTrans" presStyleLbl="sibTrans2D1" presStyleIdx="3" presStyleCnt="5"/>
      <dgm:spPr/>
      <dgm:t>
        <a:bodyPr/>
        <a:lstStyle/>
        <a:p>
          <a:endParaRPr lang="pl-PL"/>
        </a:p>
      </dgm:t>
    </dgm:pt>
    <dgm:pt modelId="{85ABB1A5-451C-4C45-9C7D-57FAE7B0B3C0}" type="pres">
      <dgm:prSet presAssocID="{8C23B3DD-6AAC-46C0-97D5-320671BBFC6F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9D23DAF9-593F-4A21-8ED9-D2E37FCC2073}" type="pres">
      <dgm:prSet presAssocID="{683283F9-CCDE-43F1-B30A-8E8D804C3274}" presName="node" presStyleLbl="node1" presStyleIdx="4" presStyleCnt="5" custScaleX="138430" custRadScaleRad="108041" custRadScaleInc="-34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B160F7-7F19-4334-BA4A-9E8503A0A7CC}" type="pres">
      <dgm:prSet presAssocID="{F6B8C558-581A-4F56-8224-C4EEE64A2550}" presName="sibTrans" presStyleLbl="sibTrans2D1" presStyleIdx="4" presStyleCnt="5"/>
      <dgm:spPr/>
      <dgm:t>
        <a:bodyPr/>
        <a:lstStyle/>
        <a:p>
          <a:endParaRPr lang="pl-PL"/>
        </a:p>
      </dgm:t>
    </dgm:pt>
    <dgm:pt modelId="{207D2793-84F0-4667-9641-87D1A5FD3C38}" type="pres">
      <dgm:prSet presAssocID="{F6B8C558-581A-4F56-8224-C4EEE64A2550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8D5B01D5-C6A9-470C-8940-0F7CFA98F19D}" type="presOf" srcId="{7B9D5DFA-DF28-43A6-92FE-B5E8AFB3957A}" destId="{E6118592-7A15-40E7-B259-A7143777456B}" srcOrd="0" destOrd="0" presId="urn:microsoft.com/office/officeart/2005/8/layout/cycle2"/>
    <dgm:cxn modelId="{9A82AF25-E815-449B-B5CD-FE4104EC4E60}" type="presOf" srcId="{F6B8C558-581A-4F56-8224-C4EEE64A2550}" destId="{F6B160F7-7F19-4334-BA4A-9E8503A0A7CC}" srcOrd="0" destOrd="0" presId="urn:microsoft.com/office/officeart/2005/8/layout/cycle2"/>
    <dgm:cxn modelId="{C8726FD5-A321-41F6-A1F3-5FDD4818B6B3}" type="presOf" srcId="{5F46210F-BD78-472D-964D-B4280FCF11BE}" destId="{39BC50D4-B205-435B-88A6-E91A99645DD2}" srcOrd="0" destOrd="0" presId="urn:microsoft.com/office/officeart/2005/8/layout/cycle2"/>
    <dgm:cxn modelId="{86E2B091-86B2-4015-A650-731B35D054D7}" type="presOf" srcId="{5F46210F-BD78-472D-964D-B4280FCF11BE}" destId="{640FF072-A12F-4D65-8D48-9C0AB007AFDC}" srcOrd="1" destOrd="0" presId="urn:microsoft.com/office/officeart/2005/8/layout/cycle2"/>
    <dgm:cxn modelId="{5690CEC5-EBD2-4695-81AE-5E97E340B715}" srcId="{A32CBB33-580E-48CB-928E-7F053C529A97}" destId="{5338F06B-3B4A-4CAD-82CE-7E9BB1115F4A}" srcOrd="1" destOrd="0" parTransId="{26D200D0-9473-44B7-B838-C02392B30A73}" sibTransId="{4CED98BE-C6E8-4656-A3C9-CDAA49F179E0}"/>
    <dgm:cxn modelId="{6DDCD507-707E-41B3-A734-A101EF462138}" type="presOf" srcId="{F6B8C558-581A-4F56-8224-C4EEE64A2550}" destId="{207D2793-84F0-4667-9641-87D1A5FD3C38}" srcOrd="1" destOrd="0" presId="urn:microsoft.com/office/officeart/2005/8/layout/cycle2"/>
    <dgm:cxn modelId="{08DE6EE9-2A5D-4F66-88A9-3665C8061846}" srcId="{A32CBB33-580E-48CB-928E-7F053C529A97}" destId="{75C0642D-CF0A-4F49-A5CE-6C88B9A480F7}" srcOrd="0" destOrd="0" parTransId="{5F68CF2C-0D85-44CB-AE0E-DEB20BB2F361}" sibTransId="{496A4356-F358-486A-B7C0-6289A6385DD8}"/>
    <dgm:cxn modelId="{56C5629F-EFAA-4AF4-BF13-F429E3E46657}" type="presOf" srcId="{4CED98BE-C6E8-4656-A3C9-CDAA49F179E0}" destId="{DE6924D9-B7C6-4CA5-89EC-B82A95F2F85B}" srcOrd="1" destOrd="0" presId="urn:microsoft.com/office/officeart/2005/8/layout/cycle2"/>
    <dgm:cxn modelId="{BBB4BA09-FE48-4DE9-8524-162BF6D14836}" type="presOf" srcId="{5338F06B-3B4A-4CAD-82CE-7E9BB1115F4A}" destId="{1464D14A-0E78-449D-AC33-1253D1E556B6}" srcOrd="0" destOrd="0" presId="urn:microsoft.com/office/officeart/2005/8/layout/cycle2"/>
    <dgm:cxn modelId="{C10C78FD-8C4C-4850-87D2-232365D22911}" type="presOf" srcId="{A32CBB33-580E-48CB-928E-7F053C529A97}" destId="{65322705-F3DB-4FED-87AE-BA71E1B088E9}" srcOrd="0" destOrd="0" presId="urn:microsoft.com/office/officeart/2005/8/layout/cycle2"/>
    <dgm:cxn modelId="{D8476A84-8E3D-4AD6-93F8-975BC4BB15B8}" type="presOf" srcId="{75C0642D-CF0A-4F49-A5CE-6C88B9A480F7}" destId="{E47B111C-0A12-4C0C-B99D-1205EE442669}" srcOrd="0" destOrd="0" presId="urn:microsoft.com/office/officeart/2005/8/layout/cycle2"/>
    <dgm:cxn modelId="{A16CBC38-D820-4754-B8B5-F2BFD709EBD1}" type="presOf" srcId="{496A4356-F358-486A-B7C0-6289A6385DD8}" destId="{9D9586CC-0603-4E00-AC9E-3FA3867F5D85}" srcOrd="1" destOrd="0" presId="urn:microsoft.com/office/officeart/2005/8/layout/cycle2"/>
    <dgm:cxn modelId="{4BD73789-8F7C-4FB5-A23D-68644A74878B}" srcId="{A32CBB33-580E-48CB-928E-7F053C529A97}" destId="{683283F9-CCDE-43F1-B30A-8E8D804C3274}" srcOrd="4" destOrd="0" parTransId="{3EC39711-0F8E-43BD-9467-D294B4A8C02B}" sibTransId="{F6B8C558-581A-4F56-8224-C4EEE64A2550}"/>
    <dgm:cxn modelId="{5C21A3E4-748C-4759-BC2E-6DC47290395F}" srcId="{A32CBB33-580E-48CB-928E-7F053C529A97}" destId="{7B9D5DFA-DF28-43A6-92FE-B5E8AFB3957A}" srcOrd="3" destOrd="0" parTransId="{86E54473-97C2-4384-B4E2-2970413FE973}" sibTransId="{8C23B3DD-6AAC-46C0-97D5-320671BBFC6F}"/>
    <dgm:cxn modelId="{7BC4ECBD-2789-4E8D-9E6C-93424234933F}" type="presOf" srcId="{496A4356-F358-486A-B7C0-6289A6385DD8}" destId="{79471F52-8738-4D67-A873-FCC218D0AC0A}" srcOrd="0" destOrd="0" presId="urn:microsoft.com/office/officeart/2005/8/layout/cycle2"/>
    <dgm:cxn modelId="{3C8A4816-D5CE-4CCA-B130-D884E554D8BA}" type="presOf" srcId="{683283F9-CCDE-43F1-B30A-8E8D804C3274}" destId="{9D23DAF9-593F-4A21-8ED9-D2E37FCC2073}" srcOrd="0" destOrd="0" presId="urn:microsoft.com/office/officeart/2005/8/layout/cycle2"/>
    <dgm:cxn modelId="{4655EB7E-41EA-4457-BDBF-0B07208B96A7}" srcId="{A32CBB33-580E-48CB-928E-7F053C529A97}" destId="{55C33B5C-8D76-40DE-8AD2-F44DA88E8C1C}" srcOrd="2" destOrd="0" parTransId="{A3EA01E5-6A3A-45B4-8E42-DFFD46FF4A08}" sibTransId="{5F46210F-BD78-472D-964D-B4280FCF11BE}"/>
    <dgm:cxn modelId="{C36D4E48-303F-4B9B-A11E-9631E015F2D8}" type="presOf" srcId="{55C33B5C-8D76-40DE-8AD2-F44DA88E8C1C}" destId="{5B602913-0A94-4A21-A96A-4E4DD926C9F6}" srcOrd="0" destOrd="0" presId="urn:microsoft.com/office/officeart/2005/8/layout/cycle2"/>
    <dgm:cxn modelId="{2FB66844-02DF-45FA-9157-96CEDC466465}" type="presOf" srcId="{8C23B3DD-6AAC-46C0-97D5-320671BBFC6F}" destId="{85ABB1A5-451C-4C45-9C7D-57FAE7B0B3C0}" srcOrd="1" destOrd="0" presId="urn:microsoft.com/office/officeart/2005/8/layout/cycle2"/>
    <dgm:cxn modelId="{AE03F9F2-2434-463A-B4B5-A20DF3256DAD}" type="presOf" srcId="{8C23B3DD-6AAC-46C0-97D5-320671BBFC6F}" destId="{7CD112F4-091B-4869-B61A-7CDBE0F9722A}" srcOrd="0" destOrd="0" presId="urn:microsoft.com/office/officeart/2005/8/layout/cycle2"/>
    <dgm:cxn modelId="{498F0AA0-A0D9-47DA-845F-98F95ED132BE}" type="presOf" srcId="{4CED98BE-C6E8-4656-A3C9-CDAA49F179E0}" destId="{B2D8DFAC-5228-40A7-8AB1-6877103A22F0}" srcOrd="0" destOrd="0" presId="urn:microsoft.com/office/officeart/2005/8/layout/cycle2"/>
    <dgm:cxn modelId="{5820748B-16E5-4086-B5F0-3F4338BD1EE3}" type="presParOf" srcId="{65322705-F3DB-4FED-87AE-BA71E1B088E9}" destId="{E47B111C-0A12-4C0C-B99D-1205EE442669}" srcOrd="0" destOrd="0" presId="urn:microsoft.com/office/officeart/2005/8/layout/cycle2"/>
    <dgm:cxn modelId="{055E6E50-2A19-43EE-A890-EE93891916C3}" type="presParOf" srcId="{65322705-F3DB-4FED-87AE-BA71E1B088E9}" destId="{79471F52-8738-4D67-A873-FCC218D0AC0A}" srcOrd="1" destOrd="0" presId="urn:microsoft.com/office/officeart/2005/8/layout/cycle2"/>
    <dgm:cxn modelId="{A97EA2B0-D0DA-4252-9C94-78D04BED2A3B}" type="presParOf" srcId="{79471F52-8738-4D67-A873-FCC218D0AC0A}" destId="{9D9586CC-0603-4E00-AC9E-3FA3867F5D85}" srcOrd="0" destOrd="0" presId="urn:microsoft.com/office/officeart/2005/8/layout/cycle2"/>
    <dgm:cxn modelId="{541082C4-5201-48FA-B6D4-4BE4E0CF4E61}" type="presParOf" srcId="{65322705-F3DB-4FED-87AE-BA71E1B088E9}" destId="{1464D14A-0E78-449D-AC33-1253D1E556B6}" srcOrd="2" destOrd="0" presId="urn:microsoft.com/office/officeart/2005/8/layout/cycle2"/>
    <dgm:cxn modelId="{B148E5D2-A48F-4039-9B46-274BF3040052}" type="presParOf" srcId="{65322705-F3DB-4FED-87AE-BA71E1B088E9}" destId="{B2D8DFAC-5228-40A7-8AB1-6877103A22F0}" srcOrd="3" destOrd="0" presId="urn:microsoft.com/office/officeart/2005/8/layout/cycle2"/>
    <dgm:cxn modelId="{23251CBA-F7B7-4707-BE88-7C008E644ABB}" type="presParOf" srcId="{B2D8DFAC-5228-40A7-8AB1-6877103A22F0}" destId="{DE6924D9-B7C6-4CA5-89EC-B82A95F2F85B}" srcOrd="0" destOrd="0" presId="urn:microsoft.com/office/officeart/2005/8/layout/cycle2"/>
    <dgm:cxn modelId="{40F4E595-A2F2-4AD2-BAD1-8697B44A58CE}" type="presParOf" srcId="{65322705-F3DB-4FED-87AE-BA71E1B088E9}" destId="{5B602913-0A94-4A21-A96A-4E4DD926C9F6}" srcOrd="4" destOrd="0" presId="urn:microsoft.com/office/officeart/2005/8/layout/cycle2"/>
    <dgm:cxn modelId="{1376A7BB-114A-4D90-B75B-CA919292F5C8}" type="presParOf" srcId="{65322705-F3DB-4FED-87AE-BA71E1B088E9}" destId="{39BC50D4-B205-435B-88A6-E91A99645DD2}" srcOrd="5" destOrd="0" presId="urn:microsoft.com/office/officeart/2005/8/layout/cycle2"/>
    <dgm:cxn modelId="{C0C78351-3FFB-44C6-8DC0-CE9CC421A95B}" type="presParOf" srcId="{39BC50D4-B205-435B-88A6-E91A99645DD2}" destId="{640FF072-A12F-4D65-8D48-9C0AB007AFDC}" srcOrd="0" destOrd="0" presId="urn:microsoft.com/office/officeart/2005/8/layout/cycle2"/>
    <dgm:cxn modelId="{A01B1F9E-A3BD-44AE-91F5-300D96EA4333}" type="presParOf" srcId="{65322705-F3DB-4FED-87AE-BA71E1B088E9}" destId="{E6118592-7A15-40E7-B259-A7143777456B}" srcOrd="6" destOrd="0" presId="urn:microsoft.com/office/officeart/2005/8/layout/cycle2"/>
    <dgm:cxn modelId="{7F4031E6-73D7-4B46-ADE2-E1C0A177D1C2}" type="presParOf" srcId="{65322705-F3DB-4FED-87AE-BA71E1B088E9}" destId="{7CD112F4-091B-4869-B61A-7CDBE0F9722A}" srcOrd="7" destOrd="0" presId="urn:microsoft.com/office/officeart/2005/8/layout/cycle2"/>
    <dgm:cxn modelId="{47364D8A-77B8-4F51-940D-A0F5037756BB}" type="presParOf" srcId="{7CD112F4-091B-4869-B61A-7CDBE0F9722A}" destId="{85ABB1A5-451C-4C45-9C7D-57FAE7B0B3C0}" srcOrd="0" destOrd="0" presId="urn:microsoft.com/office/officeart/2005/8/layout/cycle2"/>
    <dgm:cxn modelId="{263610E3-A78A-44A1-B375-F94A4253D3AE}" type="presParOf" srcId="{65322705-F3DB-4FED-87AE-BA71E1B088E9}" destId="{9D23DAF9-593F-4A21-8ED9-D2E37FCC2073}" srcOrd="8" destOrd="0" presId="urn:microsoft.com/office/officeart/2005/8/layout/cycle2"/>
    <dgm:cxn modelId="{8A30039D-F4C9-46A2-8CED-7DF1CD38EA51}" type="presParOf" srcId="{65322705-F3DB-4FED-87AE-BA71E1B088E9}" destId="{F6B160F7-7F19-4334-BA4A-9E8503A0A7CC}" srcOrd="9" destOrd="0" presId="urn:microsoft.com/office/officeart/2005/8/layout/cycle2"/>
    <dgm:cxn modelId="{D3195FBB-4EFE-414C-BF2F-839AF97F2EE0}" type="presParOf" srcId="{F6B160F7-7F19-4334-BA4A-9E8503A0A7CC}" destId="{207D2793-84F0-4667-9641-87D1A5FD3C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B111C-0A12-4C0C-B99D-1205EE442669}">
      <dsp:nvSpPr>
        <dsp:cNvPr id="0" name=""/>
        <dsp:cNvSpPr/>
      </dsp:nvSpPr>
      <dsp:spPr>
        <a:xfrm>
          <a:off x="1837932" y="0"/>
          <a:ext cx="2085623" cy="135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Testy pomiaru inteligencji, umiejętności, myślenia twórczego</a:t>
          </a:r>
          <a:endParaRPr lang="pl-PL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364" y="198002"/>
        <a:ext cx="1474759" cy="956040"/>
      </dsp:txXfrm>
    </dsp:sp>
    <dsp:sp modelId="{79471F52-8738-4D67-A873-FCC218D0AC0A}">
      <dsp:nvSpPr>
        <dsp:cNvPr id="0" name=""/>
        <dsp:cNvSpPr/>
      </dsp:nvSpPr>
      <dsp:spPr>
        <a:xfrm rot="2088262">
          <a:off x="3654812" y="1072830"/>
          <a:ext cx="249986" cy="45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3661520" y="1142690"/>
        <a:ext cx="174990" cy="273788"/>
      </dsp:txXfrm>
    </dsp:sp>
    <dsp:sp modelId="{1464D14A-0E78-449D-AC33-1253D1E556B6}">
      <dsp:nvSpPr>
        <dsp:cNvPr id="0" name=""/>
        <dsp:cNvSpPr/>
      </dsp:nvSpPr>
      <dsp:spPr>
        <a:xfrm>
          <a:off x="3608365" y="1269936"/>
          <a:ext cx="2198559" cy="135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Konkursy, olimpiady, festiwale</a:t>
          </a:r>
          <a:endParaRPr lang="pl-PL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30337" y="1467938"/>
        <a:ext cx="1554615" cy="956040"/>
      </dsp:txXfrm>
    </dsp:sp>
    <dsp:sp modelId="{B2D8DFAC-5228-40A7-8AB1-6877103A22F0}">
      <dsp:nvSpPr>
        <dsp:cNvPr id="0" name=""/>
        <dsp:cNvSpPr/>
      </dsp:nvSpPr>
      <dsp:spPr>
        <a:xfrm rot="6336190">
          <a:off x="4318513" y="2623940"/>
          <a:ext cx="272157" cy="45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0800000">
        <a:off x="4370317" y="2675884"/>
        <a:ext cx="190510" cy="273788"/>
      </dsp:txXfrm>
    </dsp:sp>
    <dsp:sp modelId="{5B602913-0A94-4A21-A96A-4E4DD926C9F6}">
      <dsp:nvSpPr>
        <dsp:cNvPr id="0" name=""/>
        <dsp:cNvSpPr/>
      </dsp:nvSpPr>
      <dsp:spPr>
        <a:xfrm>
          <a:off x="3175231" y="3095572"/>
          <a:ext cx="2045156" cy="135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Metody obserwacyjne, kwestionariusze i listy cech</a:t>
          </a:r>
          <a:endParaRPr lang="pl-PL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737" y="3293574"/>
        <a:ext cx="1446144" cy="956040"/>
      </dsp:txXfrm>
    </dsp:sp>
    <dsp:sp modelId="{39BC50D4-B205-435B-88A6-E91A99645DD2}">
      <dsp:nvSpPr>
        <dsp:cNvPr id="0" name=""/>
        <dsp:cNvSpPr/>
      </dsp:nvSpPr>
      <dsp:spPr>
        <a:xfrm rot="10799996">
          <a:off x="2701232" y="3543439"/>
          <a:ext cx="334959" cy="45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0800000">
        <a:off x="2801720" y="3634702"/>
        <a:ext cx="234471" cy="273788"/>
      </dsp:txXfrm>
    </dsp:sp>
    <dsp:sp modelId="{E6118592-7A15-40E7-B259-A7143777456B}">
      <dsp:nvSpPr>
        <dsp:cNvPr id="0" name=""/>
        <dsp:cNvSpPr/>
      </dsp:nvSpPr>
      <dsp:spPr>
        <a:xfrm>
          <a:off x="714592" y="3095575"/>
          <a:ext cx="1828640" cy="135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wytworów</a:t>
          </a:r>
          <a:endParaRPr lang="pl-PL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2390" y="3293577"/>
        <a:ext cx="1293044" cy="956040"/>
      </dsp:txXfrm>
    </dsp:sp>
    <dsp:sp modelId="{7CD112F4-091B-4869-B61A-7CDBE0F9722A}">
      <dsp:nvSpPr>
        <dsp:cNvPr id="0" name=""/>
        <dsp:cNvSpPr/>
      </dsp:nvSpPr>
      <dsp:spPr>
        <a:xfrm rot="15415106">
          <a:off x="1253992" y="2599734"/>
          <a:ext cx="311265" cy="45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0800000">
        <a:off x="1311249" y="2736475"/>
        <a:ext cx="217886" cy="273788"/>
      </dsp:txXfrm>
    </dsp:sp>
    <dsp:sp modelId="{9D23DAF9-593F-4A21-8ED9-D2E37FCC2073}">
      <dsp:nvSpPr>
        <dsp:cNvPr id="0" name=""/>
        <dsp:cNvSpPr/>
      </dsp:nvSpPr>
      <dsp:spPr>
        <a:xfrm>
          <a:off x="250431" y="1190568"/>
          <a:ext cx="1871635" cy="135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Diagnoza „w kontekście</a:t>
          </a:r>
          <a:r>
            <a:rPr lang="pl-PL" sz="1700" b="1" kern="1200" dirty="0" smtClean="0">
              <a:solidFill>
                <a:schemeClr val="bg1"/>
              </a:solidFill>
            </a:rPr>
            <a:t>”</a:t>
          </a:r>
          <a:endParaRPr lang="pl-PL" sz="1700" b="1" kern="1200" dirty="0">
            <a:solidFill>
              <a:schemeClr val="bg1"/>
            </a:solidFill>
          </a:endParaRPr>
        </a:p>
      </dsp:txBody>
      <dsp:txXfrm>
        <a:off x="524526" y="1388570"/>
        <a:ext cx="1323445" cy="956040"/>
      </dsp:txXfrm>
    </dsp:sp>
    <dsp:sp modelId="{F6B160F7-7F19-4334-BA4A-9E8503A0A7CC}">
      <dsp:nvSpPr>
        <dsp:cNvPr id="0" name=""/>
        <dsp:cNvSpPr/>
      </dsp:nvSpPr>
      <dsp:spPr>
        <a:xfrm rot="19494466">
          <a:off x="1908089" y="1059237"/>
          <a:ext cx="205014" cy="45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1913679" y="1168179"/>
        <a:ext cx="143510" cy="273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147EFDBB-5EEE-4780-8667-D684EACE25A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47EFDBB-5EEE-4780-8667-D684EACE25A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9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026F57-6355-4624-9750-49A683AEC41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C21EF1-F615-4B33-85B6-FF2CF64B3B8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BD0E56-464C-4E09-BD64-AC4A8429D3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66DDFB3F-A89F-464E-A890-65EE0A38302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77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03238" y="4338638"/>
            <a:ext cx="4457700" cy="24177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62CF4A46-D1F2-4BF2-9886-4C3030CE60F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209F237-B5D7-4298-92A1-0C9BBF54D41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987FF-60BD-4765-AD9A-5A5B211A780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0C6349-0415-4CE0-8319-441313E92EE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284AEA-3E3C-4D74-83A8-F924B2559C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3AAE8C-D1CC-4474-8D24-29586109544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BE6E89-A605-4ED3-A977-89F3DC7DE48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EBC906-45AB-403C-81E2-A34441B5A29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DFC9D4-6174-436B-8833-A9F3837DCE4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BAACC-8FE8-4B81-939D-E0688757DF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7687421-C83F-49C4-A91C-03A99245A9C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647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8636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10795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3238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45000"/>
        <a:buFont typeface="Wingdings" charset="2"/>
        <a:defRPr sz="2800">
          <a:solidFill>
            <a:srgbClr val="000000"/>
          </a:solidFill>
          <a:latin typeface="+mn-lt"/>
          <a:ea typeface="+mn-ea"/>
        </a:defRPr>
      </a:lvl2pPr>
      <a:lvl3pPr marL="1295400" indent="-287338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75000"/>
        <a:buFont typeface="Symbol" charset="2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31801" y="899517"/>
            <a:ext cx="4320479" cy="353669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BLP – jak rozwijać zdolności </a:t>
            </a:r>
          </a:p>
          <a:p>
            <a:r>
              <a:rPr lang="pl-PL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uzdolnienia uczniów</a:t>
            </a:r>
            <a:endParaRPr lang="pl-PL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18" name="Picture 2" descr="http://wordpress.zpsa.edu.pl/wp-content/gallery/fotorelacja-z-pleneru/img_6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280" y="899517"/>
            <a:ext cx="4904509" cy="3677996"/>
          </a:xfrm>
          <a:prstGeom prst="rect">
            <a:avLst/>
          </a:prstGeom>
          <a:noFill/>
        </p:spPr>
      </p:pic>
      <p:sp>
        <p:nvSpPr>
          <p:cNvPr id="4" name="Prostokąt zaokrąglony 3"/>
          <p:cNvSpPr/>
          <p:nvPr/>
        </p:nvSpPr>
        <p:spPr bwMode="auto">
          <a:xfrm>
            <a:off x="791840" y="5123193"/>
            <a:ext cx="8928992" cy="1608972"/>
          </a:xfrm>
          <a:prstGeom prst="roundRect">
            <a:avLst/>
          </a:prstGeom>
          <a:solidFill>
            <a:srgbClr val="A4E7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95896" y="5724053"/>
            <a:ext cx="8280920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latin typeface="Calibri" pitchFamily="34" charset="0"/>
              </a:rPr>
              <a:t>Rozwijanie Potencjału Uczenia się w Małych Wiejskich Szkołach</a:t>
            </a:r>
          </a:p>
          <a:p>
            <a:endParaRPr lang="pl-PL" sz="2000" b="1" i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l-PL" sz="2000" b="1" i="1" dirty="0" smtClean="0">
                <a:solidFill>
                  <a:srgbClr val="002060"/>
                </a:solidFill>
                <a:latin typeface="Calibri" pitchFamily="34" charset="0"/>
              </a:rPr>
              <a:t>									Maria Lorek, Katowice, marzec 2019 r.</a:t>
            </a:r>
            <a:endParaRPr lang="pl-PL" sz="20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ystawa wydawnictw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93743" y="2126147"/>
            <a:ext cx="4800548" cy="359959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87519" y="472457"/>
            <a:ext cx="8505587" cy="136122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Zamiłowanie do czytania – „połykanie” lektur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434090" y="1889906"/>
            <a:ext cx="4174038" cy="453824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3100" dirty="0" smtClean="0">
                <a:solidFill>
                  <a:srgbClr val="002060"/>
                </a:solidFill>
              </a:rPr>
              <a:t>Dziecko zdolne bardzo dużo i szybko czyta, wykazuje prawdziwe zamiłowanie do czytania i ma ulubione dziedziny oraz lektury. Potrafi umiejętnie zreferować przeczytane treści</a:t>
            </a:r>
            <a:r>
              <a:rPr lang="pl-PL" sz="3100" dirty="0" smtClean="0"/>
              <a:t>.</a:t>
            </a:r>
            <a:endParaRPr lang="pl-PL" sz="31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87519" y="393710"/>
            <a:ext cx="8190565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Wyobraźnia twórcza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49110" y="1187549"/>
            <a:ext cx="4115738" cy="550325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</a:rPr>
              <a:t>Uczeń wybitnie zdolny ma łatwość w tworzeniu wyobrażeń i odtwarzaniu obrazów znanych. </a:t>
            </a:r>
          </a:p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</a:rPr>
              <a:t>Jego wyobrażenia są dokładne i oryginalne, potrafi generować  obrazy rzeczy nieistniejących, zaskakujące i sensowne.</a:t>
            </a:r>
            <a:endParaRPr lang="pl-PL" sz="2600" dirty="0">
              <a:solidFill>
                <a:srgbClr val="002060"/>
              </a:solidFill>
            </a:endParaRPr>
          </a:p>
        </p:txBody>
      </p:sp>
      <p:pic>
        <p:nvPicPr>
          <p:cNvPr id="6" name="Picture 10" descr="c:\windows\TEMP\~DEST\skanuj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3742" y="1811159"/>
            <a:ext cx="5159375" cy="3640918"/>
          </a:xfrm>
          <a:prstGeom prst="rect">
            <a:avLst/>
          </a:prstGeom>
          <a:noFill/>
          <a:ln/>
        </p:spPr>
      </p:pic>
      <p:sp>
        <p:nvSpPr>
          <p:cNvPr id="8" name="pole tekstowe 7"/>
          <p:cNvSpPr txBox="1"/>
          <p:nvPr/>
        </p:nvSpPr>
        <p:spPr>
          <a:xfrm>
            <a:off x="472497" y="5748517"/>
            <a:ext cx="4567815" cy="61704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Mateusz – 6 lat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Wyprawa w głąb ziemi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6274" y="472457"/>
            <a:ext cx="8206486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Koncentracja i wytrwałość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50505" y="1338676"/>
            <a:ext cx="8378867" cy="122798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</a:rPr>
              <a:t>Uczeń zdolny łatwo się koncentruje i to na dłuższy czas, jest odporny na zmęczenie.</a:t>
            </a:r>
            <a:endParaRPr lang="pl-PL" sz="2600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1121" y="3224209"/>
            <a:ext cx="8458251" cy="278963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Samokrytycyzm </a:t>
            </a:r>
          </a:p>
          <a:p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</a:rPr>
              <a:t>Zdolne dziecko stawia sobie wysokie wymagania, jest samokrytyczne i ciągle niezadowolone z własnych osiągnięć.</a:t>
            </a:r>
            <a:endParaRPr lang="pl-PL" sz="2600" dirty="0">
              <a:solidFill>
                <a:srgbClr val="00206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23785" y="551204"/>
            <a:ext cx="8190565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Dojrzałość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12354" y="1716075"/>
            <a:ext cx="7986975" cy="359126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100" dirty="0" smtClean="0">
                <a:solidFill>
                  <a:srgbClr val="002060"/>
                </a:solidFill>
              </a:rPr>
              <a:t>Dzieci wybitnie zdolne często dorównują dorosłym poziomem prowadzonej rozmowy, ich sądy są dojrzale i uzasadnione. Osiągnięcia twórcze dzieci zdolnych niejednokrotnie dorównują dorosłym.</a:t>
            </a:r>
            <a:endParaRPr lang="pl-PL" sz="3100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6274" y="472457"/>
            <a:ext cx="7954299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Żwawość intelektualna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50505" y="1954201"/>
            <a:ext cx="8255917" cy="404151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500" dirty="0" smtClean="0">
                <a:solidFill>
                  <a:srgbClr val="002060"/>
                </a:solidFill>
              </a:rPr>
              <a:t>Uczeń zdolny łatwo popada w stan ekscytacji nowym problemem, czerpie przyjemność intelektualną z jego rozwiązywania. Obca jest mu apatia i znudzenie w sferze poznawczej</a:t>
            </a:r>
            <a:r>
              <a:rPr lang="pl-PL" sz="3500" dirty="0" smtClean="0"/>
              <a:t>.</a:t>
            </a:r>
            <a:endParaRPr lang="pl-PL" sz="35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" y="179436"/>
            <a:ext cx="9072759" cy="136122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Identyfikacja zdolności </a:t>
            </a:r>
          </a:p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Uczniów w szkole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fsu.edu/news/2009/01/13/gifted.children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560" y="4211885"/>
            <a:ext cx="2100130" cy="3013372"/>
          </a:xfrm>
          <a:prstGeom prst="rect">
            <a:avLst/>
          </a:prstGeom>
          <a:noFill/>
        </p:spPr>
      </p:pic>
      <p:pic>
        <p:nvPicPr>
          <p:cNvPr id="2052" name="Picture 4" descr="http://www.fsu.edu/news/2009/01/13/gifted.children/pfeif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576" y="1331565"/>
            <a:ext cx="1627188" cy="237544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984528" y="3707829"/>
            <a:ext cx="2580662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Prof. Steven I. Pfeiffer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7784" y="1763613"/>
            <a:ext cx="6984776" cy="41660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2200" dirty="0" smtClean="0">
                <a:solidFill>
                  <a:srgbClr val="002060"/>
                </a:solidFill>
              </a:rPr>
              <a:t>Nie ma pojedynczej metody rozpoznawania zdolności</a:t>
            </a:r>
            <a:r>
              <a:rPr lang="pl-PL" sz="2200" b="1" dirty="0" smtClean="0"/>
              <a:t>. </a:t>
            </a:r>
            <a:endParaRPr lang="pl-PL" sz="22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36051" y="2509830"/>
          <a:ext cx="6112554" cy="447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89637"/>
            <a:ext cx="10080624" cy="5700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ordpress.zpsa.edu.pl/wp-content/gallery/fotorelacja-z-pleneru-1/p101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80" y="2668581"/>
            <a:ext cx="3968750" cy="297625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71121" y="6084093"/>
            <a:ext cx="8017766" cy="87468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Prezentacja na temat zdolności została przygotowana w oparciu o wykład prof. Krzysztofa Szmidta na konferencji organizowanej przez SNEP i Fundację Elementarz „Edukacja nakierowana na każde dziecko”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29889" y="1081072"/>
            <a:ext cx="7700230" cy="60268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3500" b="1" dirty="0" smtClean="0">
                <a:solidFill>
                  <a:srgbClr val="002060"/>
                </a:solidFill>
              </a:rPr>
              <a:t>!</a:t>
            </a:r>
            <a:endParaRPr lang="pl-PL" sz="35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ABC kreatywnoś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207941"/>
            <a:ext cx="3696984" cy="5698920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91685"/>
            <a:ext cx="10080624" cy="6679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ziekujem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338137"/>
            <a:ext cx="5344569" cy="675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336456" y="6012085"/>
            <a:ext cx="3240360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Dziękuję</a:t>
            </a:r>
            <a:endParaRPr lang="pl-PL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40297" y="236215"/>
            <a:ext cx="9340329" cy="125994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Zdolności, uzdolnienia, talent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36231" y="1547590"/>
            <a:ext cx="9487727" cy="86409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Czym są zdolności?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3742" y="2699717"/>
            <a:ext cx="9111066" cy="41092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Zdolności</a:t>
            </a:r>
            <a:r>
              <a:rPr lang="pl-PL" sz="2800" dirty="0" smtClean="0">
                <a:solidFill>
                  <a:srgbClr val="002060"/>
                </a:solidFill>
              </a:rPr>
              <a:t> są rozumiane jako:</a:t>
            </a:r>
          </a:p>
          <a:p>
            <a:endParaRPr lang="pl-PL" sz="2800" dirty="0" smtClean="0">
              <a:solidFill>
                <a:srgbClr val="002060"/>
              </a:solidFill>
            </a:endParaRPr>
          </a:p>
          <a:p>
            <a:pPr marL="377979" indent="-377979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potencjalna szansa</a:t>
            </a:r>
            <a:r>
              <a:rPr lang="pl-PL" sz="2800" b="1" dirty="0" smtClean="0">
                <a:solidFill>
                  <a:srgbClr val="002060"/>
                </a:solidFill>
              </a:rPr>
              <a:t>, aktualnie nie występująca, ale którą można nabyć;</a:t>
            </a:r>
          </a:p>
          <a:p>
            <a:pPr marL="377979" indent="-377979">
              <a:buFont typeface="+mj-lt"/>
              <a:buAutoNum type="arabicPeriod"/>
            </a:pPr>
            <a:r>
              <a:rPr lang="pl-PL" sz="2800" b="1" dirty="0" smtClean="0">
                <a:solidFill>
                  <a:srgbClr val="002060"/>
                </a:solidFill>
              </a:rPr>
              <a:t>biegłość,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sprawność</a:t>
            </a:r>
            <a:r>
              <a:rPr lang="pl-PL" sz="2800" b="1" dirty="0" smtClean="0">
                <a:solidFill>
                  <a:srgbClr val="002060"/>
                </a:solidFill>
              </a:rPr>
              <a:t> w wykonaniu jakiejś czynności;</a:t>
            </a:r>
          </a:p>
          <a:p>
            <a:pPr marL="377979" indent="-377979">
              <a:buFont typeface="+mj-lt"/>
              <a:buAutoNum type="arabicPeriod"/>
            </a:pPr>
            <a:r>
              <a:rPr lang="pl-PL" sz="2800" b="1" dirty="0" smtClean="0">
                <a:solidFill>
                  <a:srgbClr val="002060"/>
                </a:solidFill>
              </a:rPr>
              <a:t>aktualna możliwość jednostki do wykonania jakiejś czynności;</a:t>
            </a:r>
          </a:p>
          <a:p>
            <a:pPr marL="377979" indent="-377979">
              <a:buFont typeface="+mj-lt"/>
              <a:buAutoNum type="arabicPeriod"/>
            </a:pPr>
            <a:r>
              <a:rPr lang="pl-PL" sz="2800" b="1" dirty="0" smtClean="0">
                <a:solidFill>
                  <a:srgbClr val="002060"/>
                </a:solidFill>
              </a:rPr>
              <a:t>indywidualna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właściwość</a:t>
            </a:r>
            <a:r>
              <a:rPr lang="pl-PL" sz="2800" b="1" dirty="0" smtClean="0">
                <a:solidFill>
                  <a:srgbClr val="002060"/>
                </a:solidFill>
              </a:rPr>
              <a:t> człowieka, zapewniająca mu powodzenie w jakimś działaniu</a:t>
            </a:r>
            <a:r>
              <a:rPr lang="pl-PL" sz="2200" b="1" dirty="0" smtClean="0"/>
              <a:t>.</a:t>
            </a:r>
            <a:endParaRPr lang="pl-PL" sz="2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1296" y="393710"/>
            <a:ext cx="8033054" cy="60268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Uzdolnienia – zdolności specjalne</a:t>
            </a:r>
            <a:endParaRPr lang="pl-PL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2970" y="1477949"/>
            <a:ext cx="8617647" cy="47390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Uzdolnienia</a:t>
            </a:r>
          </a:p>
          <a:p>
            <a:r>
              <a:rPr lang="pl-PL" sz="2800" b="1" dirty="0" smtClean="0">
                <a:solidFill>
                  <a:srgbClr val="002060"/>
                </a:solidFill>
              </a:rPr>
              <a:t>to </a:t>
            </a:r>
            <a:r>
              <a:rPr lang="pl-PL" sz="2800" b="1" dirty="0">
                <a:solidFill>
                  <a:srgbClr val="002060"/>
                </a:solidFill>
              </a:rPr>
              <a:t>zdolności kierunkowe, specjalne, odpowiednio </a:t>
            </a:r>
            <a:r>
              <a:rPr lang="pl-PL" sz="2800" b="1" dirty="0" smtClean="0">
                <a:solidFill>
                  <a:srgbClr val="002060"/>
                </a:solidFill>
              </a:rPr>
              <a:t>ukierunkowane, </a:t>
            </a:r>
            <a:r>
              <a:rPr lang="pl-PL" sz="2800" b="1" dirty="0">
                <a:solidFill>
                  <a:srgbClr val="002060"/>
                </a:solidFill>
              </a:rPr>
              <a:t>które warunkują ponadprzeciętny poziom wykonania jakiegoś rodzaju działalności, na przykład naukowej, </a:t>
            </a:r>
            <a:r>
              <a:rPr lang="pl-PL" sz="2800" b="1" dirty="0" smtClean="0">
                <a:solidFill>
                  <a:srgbClr val="002060"/>
                </a:solidFill>
              </a:rPr>
              <a:t>artystycznej, fizycznej, technicznej itp. </a:t>
            </a: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dirty="0" smtClean="0">
                <a:solidFill>
                  <a:srgbClr val="002060"/>
                </a:solidFill>
              </a:rPr>
              <a:t>Inaczej –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zdolności specjalne</a:t>
            </a:r>
            <a:r>
              <a:rPr lang="pl-PL" sz="2800" b="1" dirty="0" smtClean="0">
                <a:solidFill>
                  <a:srgbClr val="002060"/>
                </a:solidFill>
              </a:rPr>
              <a:t>: poznawcze, językowe, literackie, matematyczne, techniczne, muzyczne, plastyczne, pedagogiczne, społeczne i in.</a:t>
            </a: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53829" y="472457"/>
            <a:ext cx="6457946" cy="60268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 – wybitne uzdolnienia</a:t>
            </a:r>
            <a:endParaRPr lang="pl-PL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3848" y="1475581"/>
            <a:ext cx="8617647" cy="49107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</a:t>
            </a:r>
          </a:p>
          <a:p>
            <a:r>
              <a:rPr lang="pl-PL" sz="2800" b="1" dirty="0" smtClean="0">
                <a:solidFill>
                  <a:srgbClr val="002060"/>
                </a:solidFill>
              </a:rPr>
              <a:t>Specyficzny kompleks cech indywidualnych, ujawniających się już w okresie wczesnego dzieciństwa u niewielu osób, prowadzący do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szczególnego mistrzostwa</a:t>
            </a:r>
            <a:r>
              <a:rPr lang="pl-PL" sz="2800" b="1" dirty="0" smtClean="0">
                <a:solidFill>
                  <a:srgbClr val="002060"/>
                </a:solidFill>
              </a:rPr>
              <a:t> w jakiejś dziedzinie.</a:t>
            </a:r>
          </a:p>
          <a:p>
            <a:endParaRPr lang="pl-PL" sz="2800" b="1" dirty="0" smtClean="0">
              <a:solidFill>
                <a:srgbClr val="002060"/>
              </a:solidFill>
            </a:endParaRPr>
          </a:p>
          <a:p>
            <a:r>
              <a:rPr lang="pl-PL" sz="2800" b="1" dirty="0" smtClean="0">
                <a:solidFill>
                  <a:srgbClr val="002060"/>
                </a:solidFill>
              </a:rPr>
              <a:t>Inaczej – bardzo wysoki poziom określonej zdolności specjalnej lub wiązki uzdolnień, które przejawiają się w ponadprzeciętnej łatwości nabywania wiedzy lub sprawności w jakiejś dziedzinie (talent muzyczny, plastyczny, aktorski, literacki itp.).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Diagram 1"/>
          <p:cNvPicPr>
            <a:picLocks noChangeArrowheads="1"/>
          </p:cNvPicPr>
          <p:nvPr/>
        </p:nvPicPr>
        <p:blipFill>
          <a:blip r:embed="rId2" cstate="print"/>
          <a:srcRect l="-53143" r="-52718"/>
          <a:stretch>
            <a:fillRect/>
          </a:stretch>
        </p:blipFill>
        <p:spPr bwMode="auto">
          <a:xfrm>
            <a:off x="393742" y="1889906"/>
            <a:ext cx="9128125" cy="444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91738" y="525443"/>
            <a:ext cx="8111810" cy="67424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Hierarchia zdolności</a:t>
            </a:r>
            <a:endParaRPr lang="pl-P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80226" y="1417423"/>
            <a:ext cx="1811375" cy="38801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Geniusz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179437"/>
            <a:ext cx="9104096" cy="138324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rozpoznać ucznia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wybitnie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uzdolnionego?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800" y="1979637"/>
            <a:ext cx="5243583" cy="52565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Dziewięć  oznak</a:t>
            </a:r>
          </a:p>
          <a:p>
            <a:pPr>
              <a:buNone/>
            </a:pP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świadczących </a:t>
            </a:r>
          </a:p>
          <a:p>
            <a:pPr>
              <a:buNone/>
            </a:pP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 tym, że uczeń </a:t>
            </a:r>
          </a:p>
          <a:p>
            <a:pPr>
              <a:buNone/>
            </a:pP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jest wybitnie </a:t>
            </a:r>
          </a:p>
          <a:p>
            <a:pPr>
              <a:buNone/>
            </a:pP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uzdolniony </a:t>
            </a:r>
          </a:p>
          <a:p>
            <a:pPr>
              <a:buNone/>
            </a:pPr>
            <a:endParaRPr lang="pl-PL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000" dirty="0" smtClean="0">
                <a:solidFill>
                  <a:srgbClr val="002060"/>
                </a:solidFill>
              </a:rPr>
              <a:t>(</a:t>
            </a:r>
            <a:r>
              <a:rPr lang="pl-PL" sz="3000" dirty="0" err="1" smtClean="0">
                <a:solidFill>
                  <a:srgbClr val="002060"/>
                </a:solidFill>
              </a:rPr>
              <a:t>E.Nęcka</a:t>
            </a:r>
            <a:r>
              <a:rPr lang="pl-PL" sz="3000" dirty="0" smtClean="0">
                <a:solidFill>
                  <a:srgbClr val="002060"/>
                </a:solidFill>
              </a:rPr>
              <a:t>, 2003, s. 167-168)</a:t>
            </a:r>
          </a:p>
          <a:p>
            <a:pPr>
              <a:buNone/>
            </a:pPr>
            <a:endParaRPr lang="pl-PL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iekawoś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670" y="1562683"/>
            <a:ext cx="3591223" cy="53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Ciekawość poznawcza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238" y="1619597"/>
            <a:ext cx="9069387" cy="51368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l-PL" sz="3500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Dzieci wybitnie zdolne są szczególnie dociekliwe i interesują się żywo sprawami ogólnymi, ale i konkretnymi.</a:t>
            </a:r>
          </a:p>
          <a:p>
            <a:pPr>
              <a:lnSpc>
                <a:spcPct val="90000"/>
              </a:lnSpc>
            </a:pPr>
            <a:endParaRPr lang="pl-PL" sz="35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70000"/>
              </a:lnSpc>
            </a:pP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DLACZEGO SŁOŃCE PRZYCIEMNIA SKÓRĘ, A ROZJAŚNIA WŁOSY?</a:t>
            </a:r>
          </a:p>
          <a:p>
            <a:pPr>
              <a:lnSpc>
                <a:spcPct val="120000"/>
              </a:lnSpc>
            </a:pP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</a:t>
            </a: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ACZEGO SAMOLOTY NIE SĄ ROBIONE Z TEGO SAMEGO MATERIAŁU, CO CZARNE SKRZYNKI?</a:t>
            </a:r>
            <a:endParaRPr lang="pl-PL" sz="3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170000"/>
              </a:lnSpc>
            </a:pP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DLACZEGO KAMIKADZE NAKŁADAJĄ KASKI?</a:t>
            </a:r>
          </a:p>
          <a:p>
            <a:pPr>
              <a:lnSpc>
                <a:spcPct val="170000"/>
              </a:lnSpc>
            </a:pPr>
            <a:r>
              <a:rPr lang="pl-PL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DLACZEGO W LODÓWCE JEST ŚWIATŁO, A W ZAMRAŻALNIKU – NIE?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57" y="467469"/>
            <a:ext cx="8712968" cy="6480720"/>
          </a:xfrm>
        </p:spPr>
        <p:txBody>
          <a:bodyPr/>
          <a:lstStyle/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CZY PINOKIO BYŁ ASERTYWNY?</a:t>
            </a:r>
          </a:p>
          <a:p>
            <a:endParaRPr lang="pl-PL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DLACZEGO PTAKI ZAŁATWIAJĄ SIĘ W LOCIE? </a:t>
            </a:r>
          </a:p>
          <a:p>
            <a:endParaRPr lang="pl-PL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 BY BYŁO, GDYBY BABCIA NIGDY NIE OBCINAŁA PAZNOKCI?</a:t>
            </a:r>
          </a:p>
          <a:p>
            <a:endParaRPr lang="pl-PL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 PAN BÓG ROBIŁ PRZED STWORZENIEM ŚWIATA? </a:t>
            </a:r>
          </a:p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(7-letnie dziecko!)</a:t>
            </a:r>
          </a:p>
          <a:p>
            <a:endParaRPr lang="pl-PL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DLACZEGO W SPOJRZENIU KURY JEST TYLE NIENAWIŚCI?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72497" y="0"/>
            <a:ext cx="7760013" cy="1331565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Spostrzegawczość 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12320" y="1111932"/>
            <a:ext cx="4601764" cy="373225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Zdolny uczeń zauważa najdrobniejsze szczegóły, dostrzega podobieństwa i różnice pomiędzy obiektami i ideami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Gala 2006 - fot. Paweł Murz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1403573"/>
            <a:ext cx="4286250" cy="284878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43768" y="5436021"/>
            <a:ext cx="9721079" cy="130210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Uczeń zdolny ma szerokie i </a:t>
            </a:r>
            <a:r>
              <a:rPr lang="pl-P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</a:t>
            </a:r>
            <a:r>
              <a:rPr lang="pl-P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pogłębione zainteresowania. Dotyczą one także poważnych i „dorosłych” problemów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50506" y="4643933"/>
            <a:ext cx="6482094" cy="73150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Zainteresowania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4975"/>
            <a:ext cx="10080624" cy="774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623</Words>
  <Application>Microsoft Office PowerPoint</Application>
  <PresentationFormat>Niestandardowy</PresentationFormat>
  <Paragraphs>82</Paragraphs>
  <Slides>17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  <vt:variant>
        <vt:lpstr>Pokazy niestandardowe</vt:lpstr>
      </vt:variant>
      <vt:variant>
        <vt:i4>1</vt:i4>
      </vt:variant>
    </vt:vector>
  </HeadingPairs>
  <TitlesOfParts>
    <vt:vector size="26" baseType="lpstr">
      <vt:lpstr>SimSun</vt:lpstr>
      <vt:lpstr>Arial</vt:lpstr>
      <vt:lpstr>Arial Unicode MS</vt:lpstr>
      <vt:lpstr>Calibri</vt:lpstr>
      <vt:lpstr>Symbol</vt:lpstr>
      <vt:lpstr>Times New Roman</vt:lpstr>
      <vt:lpstr>Wingdings</vt:lpstr>
      <vt:lpstr>Motyw pakietu Office</vt:lpstr>
      <vt:lpstr>Prezentacja programu PowerPoint</vt:lpstr>
      <vt:lpstr>Zdolności, uzdolnienia, talent</vt:lpstr>
      <vt:lpstr>Prezentacja programu PowerPoint</vt:lpstr>
      <vt:lpstr>Prezentacja programu PowerPoint</vt:lpstr>
      <vt:lpstr>Prezentacja programu PowerPoint</vt:lpstr>
      <vt:lpstr>Jak rozpoznać ucznia wybitnie uzdolnionego?</vt:lpstr>
      <vt:lpstr>1. Ciekawość poznawcza</vt:lpstr>
      <vt:lpstr>Prezentacja programu PowerPoint</vt:lpstr>
      <vt:lpstr>2. Spostrzegawczość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Nowy niestandardowy pokaz slajd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</dc:creator>
  <cp:lastModifiedBy>Włodek</cp:lastModifiedBy>
  <cp:revision>90</cp:revision>
  <dcterms:modified xsi:type="dcterms:W3CDTF">2020-05-12T17:28:15Z</dcterms:modified>
</cp:coreProperties>
</file>